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1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23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82879" y="182879"/>
            <a:ext cx="8778240" cy="6492240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2485" y="882376"/>
            <a:ext cx="747522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6000" b="1" cap="all" baseline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82148" y="3869635"/>
            <a:ext cx="6575895" cy="1388165"/>
          </a:xfrm>
        </p:spPr>
        <p:txBody>
          <a:bodyPr>
            <a:normAutofit/>
          </a:bodyPr>
          <a:lstStyle>
            <a:lvl1pPr marL="0" indent="0" algn="ctr">
              <a:spcBef>
                <a:spcPts val="1000"/>
              </a:spcBef>
              <a:buNone/>
              <a:defRPr sz="1800">
                <a:solidFill>
                  <a:srgbClr val="FFFFFF"/>
                </a:solidFill>
              </a:defRPr>
            </a:lvl1pPr>
            <a:lvl2pPr marL="342900" indent="0" algn="ctr">
              <a:buNone/>
              <a:defRPr sz="1800"/>
            </a:lvl2pPr>
            <a:lvl3pPr marL="685800" indent="0" algn="ctr">
              <a:buNone/>
              <a:defRPr sz="1800"/>
            </a:lvl3pPr>
            <a:lvl4pPr marL="1028700" indent="0" algn="ctr">
              <a:buNone/>
              <a:defRPr sz="1500"/>
            </a:lvl4pPr>
            <a:lvl5pPr marL="1371600" indent="0" algn="ctr">
              <a:buNone/>
              <a:defRPr sz="1500"/>
            </a:lvl5pPr>
            <a:lvl6pPr marL="1714500" indent="0" algn="ctr">
              <a:buNone/>
              <a:defRPr sz="1500"/>
            </a:lvl6pPr>
            <a:lvl7pPr marL="2057400" indent="0" algn="ctr">
              <a:buNone/>
              <a:defRPr sz="1500"/>
            </a:lvl7pPr>
            <a:lvl8pPr marL="2400300" indent="0" algn="ctr">
              <a:buNone/>
              <a:defRPr sz="1500"/>
            </a:lvl8pPr>
            <a:lvl9pPr marL="2743200" indent="0" algn="ctr">
              <a:buNone/>
              <a:defRPr sz="15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DE23BA7-41EF-4696-81CF-ABA95AFFB9F0}" type="datetimeFigureOut">
              <a:rPr lang="en-US" smtClean="0"/>
              <a:t>5/15/2019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0F4FAF8-59A6-48FC-8F0B-8C3EB18DBF52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83995" y="3733800"/>
            <a:ext cx="61722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309939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E23BA7-41EF-4696-81CF-ABA95AFFB9F0}" type="datetimeFigureOut">
              <a:rPr lang="en-US" smtClean="0"/>
              <a:t>5/15/2019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F4FAF8-59A6-48FC-8F0B-8C3EB18DBF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5749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762000"/>
            <a:ext cx="1743075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57250" y="762000"/>
            <a:ext cx="5572125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E23BA7-41EF-4696-81CF-ABA95AFFB9F0}" type="datetimeFigureOut">
              <a:rPr lang="en-US" smtClean="0"/>
              <a:t>5/15/2019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F4FAF8-59A6-48FC-8F0B-8C3EB18DBF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49223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1000"/>
              </a:spcBef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E23BA7-41EF-4696-81CF-ABA95AFFB9F0}" type="datetimeFigureOut">
              <a:rPr lang="en-US" smtClean="0"/>
              <a:t>5/15/2019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F4FAF8-59A6-48FC-8F0B-8C3EB18DBF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63995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9818" y="1173575"/>
            <a:ext cx="747522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6000" b="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82446" y="4154520"/>
            <a:ext cx="6576822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>
                <a:solidFill>
                  <a:schemeClr val="accent1"/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E23BA7-41EF-4696-81CF-ABA95AFFB9F0}" type="datetimeFigureOut">
              <a:rPr lang="en-US" smtClean="0"/>
              <a:t>5/15/2019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F4FAF8-59A6-48FC-8F0B-8C3EB18DBF52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1485900" y="4020408"/>
            <a:ext cx="61722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582986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57250" y="2057399"/>
            <a:ext cx="3566160" cy="402336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709" y="2057400"/>
            <a:ext cx="3566160" cy="402336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E23BA7-41EF-4696-81CF-ABA95AFFB9F0}" type="datetimeFigureOut">
              <a:rPr lang="en-US" smtClean="0"/>
              <a:t>5/15/2019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F4FAF8-59A6-48FC-8F0B-8C3EB18DBF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84610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7250" y="2001511"/>
            <a:ext cx="356616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57250" y="2721483"/>
            <a:ext cx="3566160" cy="338328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1880" y="1999032"/>
            <a:ext cx="356616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1880" y="2719322"/>
            <a:ext cx="3566160" cy="338328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E23BA7-41EF-4696-81CF-ABA95AFFB9F0}" type="datetimeFigureOut">
              <a:rPr lang="en-US" smtClean="0"/>
              <a:t>5/15/2019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F4FAF8-59A6-48FC-8F0B-8C3EB18DBF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49244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E23BA7-41EF-4696-81CF-ABA95AFFB9F0}" type="datetimeFigureOut">
              <a:rPr lang="en-US" smtClean="0"/>
              <a:t>5/15/2019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F4FAF8-59A6-48FC-8F0B-8C3EB18DBF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69089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E23BA7-41EF-4696-81CF-ABA95AFFB9F0}" type="datetimeFigureOut">
              <a:rPr lang="en-US" smtClean="0"/>
              <a:t>5/15/2019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F4FAF8-59A6-48FC-8F0B-8C3EB18DBF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67993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7250" y="1097280"/>
            <a:ext cx="283464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3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9314" y="1097280"/>
            <a:ext cx="4149638" cy="466344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2834640"/>
            <a:ext cx="2834640" cy="292608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275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E23BA7-41EF-4696-81CF-ABA95AFFB9F0}" type="datetimeFigureOut">
              <a:rPr lang="en-US" smtClean="0"/>
              <a:t>5/15/2019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F4FAF8-59A6-48FC-8F0B-8C3EB18DBF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24699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7250" y="1097280"/>
            <a:ext cx="283464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3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019107" y="1069847"/>
            <a:ext cx="4257703" cy="4645153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1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2834640"/>
            <a:ext cx="283464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275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E23BA7-41EF-4696-81CF-ABA95AFFB9F0}" type="datetimeFigureOut">
              <a:rPr lang="en-US" smtClean="0"/>
              <a:t>5/15/2019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F4FAF8-59A6-48FC-8F0B-8C3EB18DBF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20677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82880" y="182880"/>
            <a:ext cx="8778240" cy="6492240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57250" y="609600"/>
            <a:ext cx="740664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7251" y="2057400"/>
            <a:ext cx="7404653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7247" y="6223829"/>
            <a:ext cx="174680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fld id="{2DE23BA7-41EF-4696-81CF-ABA95AFFB9F0}" type="datetimeFigureOut">
              <a:rPr lang="en-US" smtClean="0"/>
              <a:t>5/15/2019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61861" y="6223829"/>
            <a:ext cx="353833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7148" y="6223829"/>
            <a:ext cx="12796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accent1"/>
                </a:solidFill>
              </a:defRPr>
            </a:lvl1pPr>
          </a:lstStyle>
          <a:p>
            <a:fld id="{B0F4FAF8-59A6-48FC-8F0B-8C3EB18DBF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37097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2" r:id="rId1"/>
    <p:sldLayoutId id="2147483823" r:id="rId2"/>
    <p:sldLayoutId id="2147483824" r:id="rId3"/>
    <p:sldLayoutId id="2147483825" r:id="rId4"/>
    <p:sldLayoutId id="2147483826" r:id="rId5"/>
    <p:sldLayoutId id="2147483827" r:id="rId6"/>
    <p:sldLayoutId id="2147483828" r:id="rId7"/>
    <p:sldLayoutId id="2147483829" r:id="rId8"/>
    <p:sldLayoutId id="2147483830" r:id="rId9"/>
    <p:sldLayoutId id="2147483831" r:id="rId10"/>
    <p:sldLayoutId id="2147483832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171450" indent="-137160" algn="l" defTabSz="685800" rtl="0" eaLnBrk="1" latinLnBrk="0" hangingPunct="1">
        <a:lnSpc>
          <a:spcPct val="90000"/>
        </a:lnSpc>
        <a:spcBef>
          <a:spcPts val="1000"/>
        </a:spcBef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34290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54864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75438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92012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1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3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15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17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2485" y="228600"/>
            <a:ext cx="7475220" cy="2926080"/>
          </a:xfrm>
        </p:spPr>
        <p:txBody>
          <a:bodyPr>
            <a:normAutofit/>
          </a:bodyPr>
          <a:lstStyle/>
          <a:p>
            <a:r>
              <a:rPr lang="en-US" sz="44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Outage Activity Related To OCN</a:t>
            </a:r>
            <a:endParaRPr lang="en-US" sz="4400" cap="non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May 22, 2019</a:t>
            </a:r>
            <a:endParaRPr lang="en-US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131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Overview</a:t>
            </a:r>
            <a:endParaRPr lang="en-US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March 6, 2019 – Discussed at WMS</a:t>
            </a:r>
          </a:p>
          <a:p>
            <a:r>
              <a:rPr lang="en-US" sz="2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March 27, 2019 – Market Participants asked TAC to form a task force to discuss in more detail</a:t>
            </a:r>
          </a:p>
          <a:p>
            <a:r>
              <a:rPr lang="en-US" sz="2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April 24, 2019 – first workshop</a:t>
            </a:r>
          </a:p>
          <a:p>
            <a:r>
              <a:rPr lang="en-US" sz="2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May 1, 2019 – second workshop</a:t>
            </a:r>
          </a:p>
          <a:p>
            <a:r>
              <a:rPr lang="en-US" sz="2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Next steps</a:t>
            </a:r>
            <a:endParaRPr lang="en-US" sz="2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4897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April 24, 2019 </a:t>
            </a:r>
            <a:r>
              <a:rPr lang="en-US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OCN Workshop</a:t>
            </a:r>
            <a:r>
              <a:rPr lang="en-US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40190" y="1828800"/>
            <a:ext cx="7404653" cy="4038600"/>
          </a:xfrm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Emergency Communication Procedures and Processes</a:t>
            </a:r>
          </a:p>
          <a:p>
            <a:r>
              <a:rPr lang="en-US" sz="2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Visibility and Communication of Forecasts</a:t>
            </a:r>
          </a:p>
          <a:p>
            <a:r>
              <a:rPr lang="en-US" sz="2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Process for Delay or Withdrawal of Outages</a:t>
            </a:r>
          </a:p>
          <a:p>
            <a:r>
              <a:rPr lang="en-US" sz="2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Need for Cost Recovery</a:t>
            </a:r>
          </a:p>
          <a:p>
            <a:r>
              <a:rPr lang="en-US" sz="2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Use of ERS</a:t>
            </a:r>
          </a:p>
          <a:p>
            <a:r>
              <a:rPr lang="en-US" sz="2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Demand Response</a:t>
            </a:r>
          </a:p>
          <a:p>
            <a:r>
              <a:rPr lang="en-US" sz="2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Proposed Protocol Language</a:t>
            </a:r>
            <a:endParaRPr lang="en-US" sz="2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7165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3838" y="243840"/>
            <a:ext cx="7406640" cy="1356360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May 1, 2019 OCN Workshop</a:t>
            </a:r>
            <a:endParaRPr lang="en-US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53838" y="1600200"/>
            <a:ext cx="7404653" cy="4038600"/>
          </a:xfrm>
        </p:spPr>
        <p:txBody>
          <a:bodyPr>
            <a:noAutofit/>
          </a:bodyPr>
          <a:lstStyle/>
          <a:p>
            <a:r>
              <a:rPr lang="en-US" sz="2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Main focus on required procedures</a:t>
            </a:r>
          </a:p>
          <a:p>
            <a:r>
              <a:rPr lang="en-US" sz="2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Texas RE and ERCOT discussed applicable rules and standards</a:t>
            </a:r>
          </a:p>
          <a:p>
            <a:r>
              <a:rPr lang="en-US" sz="2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NPRR930, Weekly RUC Modifications for Forecasted Emergency Conditions</a:t>
            </a:r>
          </a:p>
          <a:p>
            <a:r>
              <a:rPr lang="en-US" sz="2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NPRR934, Advance Action Notice (AAN) and Clarify Process for Resource Outage Approval Withdrawal</a:t>
            </a:r>
          </a:p>
          <a:p>
            <a:r>
              <a:rPr lang="en-US" sz="2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NPRR935, Post Al Wind and Solar Forecasts</a:t>
            </a:r>
          </a:p>
          <a:p>
            <a:r>
              <a:rPr lang="en-US" sz="2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Market Participants do not need formal task force moving forward</a:t>
            </a:r>
            <a:endParaRPr lang="en-US" sz="26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7165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Next Steps</a:t>
            </a:r>
            <a:endParaRPr lang="en-US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Continue to look at Protocol language/Related NPRRs (at PRS)</a:t>
            </a:r>
          </a:p>
          <a:p>
            <a:r>
              <a:rPr lang="en-US" sz="2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June Board update</a:t>
            </a:r>
            <a:endParaRPr lang="en-US" sz="2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7165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asis">
  <a:themeElements>
    <a:clrScheme name="Basis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Basis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sis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90E45F77-AEFC-46EF-A7C1-5B338C297B0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TM03457444[[fn=Basis]]</Template>
  <TotalTime>32</TotalTime>
  <Words>167</Words>
  <Application>Microsoft Office PowerPoint</Application>
  <PresentationFormat>On-screen Show (4:3)</PresentationFormat>
  <Paragraphs>26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Corbel</vt:lpstr>
      <vt:lpstr>Times New Roman</vt:lpstr>
      <vt:lpstr>Basis</vt:lpstr>
      <vt:lpstr>Outage Activity Related To OCN</vt:lpstr>
      <vt:lpstr>Overview</vt:lpstr>
      <vt:lpstr>April 24, 2019 OCN Workshop </vt:lpstr>
      <vt:lpstr>May 1, 2019 OCN Workshop</vt:lpstr>
      <vt:lpstr>Next Steps</vt:lpstr>
    </vt:vector>
  </TitlesOfParts>
  <Company>Hewlett-Packard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Outage Activity Related to OCN</dc:title>
  <dc:creator>Diana Coleman</dc:creator>
  <cp:lastModifiedBy>A. Boren</cp:lastModifiedBy>
  <cp:revision>7</cp:revision>
  <dcterms:created xsi:type="dcterms:W3CDTF">2019-05-14T19:12:16Z</dcterms:created>
  <dcterms:modified xsi:type="dcterms:W3CDTF">2019-05-15T14:21:29Z</dcterms:modified>
</cp:coreProperties>
</file>